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0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Canning - Senior External Communications Adviser" userId="bed2dcdb-0600-4af8-b916-0a2dbad0de75" providerId="ADAL" clId="{D4721605-6275-4935-B74A-A9E4C71344DD}"/>
    <pc:docChg chg="custSel modSld">
      <pc:chgData name="Katie Canning - Senior External Communications Adviser" userId="bed2dcdb-0600-4af8-b916-0a2dbad0de75" providerId="ADAL" clId="{D4721605-6275-4935-B74A-A9E4C71344DD}" dt="2022-01-10T10:12:39.066" v="492" actId="6549"/>
      <pc:docMkLst>
        <pc:docMk/>
      </pc:docMkLst>
      <pc:sldChg chg="modSp mod">
        <pc:chgData name="Katie Canning - Senior External Communications Adviser" userId="bed2dcdb-0600-4af8-b916-0a2dbad0de75" providerId="ADAL" clId="{D4721605-6275-4935-B74A-A9E4C71344DD}" dt="2022-01-10T10:01:33.103" v="45" actId="20577"/>
        <pc:sldMkLst>
          <pc:docMk/>
          <pc:sldMk cId="3323334705" sldId="258"/>
        </pc:sldMkLst>
        <pc:spChg chg="mod">
          <ac:chgData name="Katie Canning - Senior External Communications Adviser" userId="bed2dcdb-0600-4af8-b916-0a2dbad0de75" providerId="ADAL" clId="{D4721605-6275-4935-B74A-A9E4C71344DD}" dt="2022-01-10T10:01:33.103" v="45" actId="20577"/>
          <ac:spMkLst>
            <pc:docMk/>
            <pc:sldMk cId="3323334705" sldId="258"/>
            <ac:spMk id="3" creationId="{B985AE26-E185-4C4C-B4E5-ED562C824BA6}"/>
          </ac:spMkLst>
        </pc:spChg>
      </pc:sldChg>
      <pc:sldChg chg="modSp mod">
        <pc:chgData name="Katie Canning - Senior External Communications Adviser" userId="bed2dcdb-0600-4af8-b916-0a2dbad0de75" providerId="ADAL" clId="{D4721605-6275-4935-B74A-A9E4C71344DD}" dt="2022-01-10T10:11:11.008" v="425" actId="20577"/>
        <pc:sldMkLst>
          <pc:docMk/>
          <pc:sldMk cId="3153195293" sldId="271"/>
        </pc:sldMkLst>
        <pc:spChg chg="mod">
          <ac:chgData name="Katie Canning - Senior External Communications Adviser" userId="bed2dcdb-0600-4af8-b916-0a2dbad0de75" providerId="ADAL" clId="{D4721605-6275-4935-B74A-A9E4C71344DD}" dt="2022-01-10T10:11:11.008" v="425" actId="20577"/>
          <ac:spMkLst>
            <pc:docMk/>
            <pc:sldMk cId="3153195293" sldId="271"/>
            <ac:spMk id="3" creationId="{B985AE26-E185-4C4C-B4E5-ED562C824BA6}"/>
          </ac:spMkLst>
        </pc:spChg>
      </pc:sldChg>
      <pc:sldChg chg="modSp mod">
        <pc:chgData name="Katie Canning - Senior External Communications Adviser" userId="bed2dcdb-0600-4af8-b916-0a2dbad0de75" providerId="ADAL" clId="{D4721605-6275-4935-B74A-A9E4C71344DD}" dt="2022-01-10T10:11:26.064" v="446" actId="20577"/>
        <pc:sldMkLst>
          <pc:docMk/>
          <pc:sldMk cId="381282263" sldId="273"/>
        </pc:sldMkLst>
        <pc:spChg chg="mod">
          <ac:chgData name="Katie Canning - Senior External Communications Adviser" userId="bed2dcdb-0600-4af8-b916-0a2dbad0de75" providerId="ADAL" clId="{D4721605-6275-4935-B74A-A9E4C71344DD}" dt="2022-01-10T10:11:26.064" v="446" actId="20577"/>
          <ac:spMkLst>
            <pc:docMk/>
            <pc:sldMk cId="381282263" sldId="273"/>
            <ac:spMk id="3" creationId="{B985AE26-E185-4C4C-B4E5-ED562C824BA6}"/>
          </ac:spMkLst>
        </pc:spChg>
      </pc:sldChg>
      <pc:sldChg chg="modSp mod">
        <pc:chgData name="Katie Canning - Senior External Communications Adviser" userId="bed2dcdb-0600-4af8-b916-0a2dbad0de75" providerId="ADAL" clId="{D4721605-6275-4935-B74A-A9E4C71344DD}" dt="2022-01-10T10:04:04.824" v="249" actId="20577"/>
        <pc:sldMkLst>
          <pc:docMk/>
          <pc:sldMk cId="702111771" sldId="276"/>
        </pc:sldMkLst>
        <pc:spChg chg="mod">
          <ac:chgData name="Katie Canning - Senior External Communications Adviser" userId="bed2dcdb-0600-4af8-b916-0a2dbad0de75" providerId="ADAL" clId="{D4721605-6275-4935-B74A-A9E4C71344DD}" dt="2022-01-10T10:04:04.824" v="249" actId="20577"/>
          <ac:spMkLst>
            <pc:docMk/>
            <pc:sldMk cId="702111771" sldId="276"/>
            <ac:spMk id="3" creationId="{B985AE26-E185-4C4C-B4E5-ED562C824BA6}"/>
          </ac:spMkLst>
        </pc:spChg>
      </pc:sldChg>
      <pc:sldChg chg="modSp mod">
        <pc:chgData name="Katie Canning - Senior External Communications Adviser" userId="bed2dcdb-0600-4af8-b916-0a2dbad0de75" providerId="ADAL" clId="{D4721605-6275-4935-B74A-A9E4C71344DD}" dt="2022-01-10T10:12:39.066" v="492" actId="6549"/>
        <pc:sldMkLst>
          <pc:docMk/>
          <pc:sldMk cId="3061187888" sldId="277"/>
        </pc:sldMkLst>
        <pc:spChg chg="mod">
          <ac:chgData name="Katie Canning - Senior External Communications Adviser" userId="bed2dcdb-0600-4af8-b916-0a2dbad0de75" providerId="ADAL" clId="{D4721605-6275-4935-B74A-A9E4C71344DD}" dt="2022-01-10T10:12:39.066" v="492" actId="6549"/>
          <ac:spMkLst>
            <pc:docMk/>
            <pc:sldMk cId="3061187888" sldId="277"/>
            <ac:spMk id="2" creationId="{BAAD6840-8781-41C6-ABB0-8225A073A556}"/>
          </ac:spMkLst>
        </pc:spChg>
        <pc:spChg chg="mod">
          <ac:chgData name="Katie Canning - Senior External Communications Adviser" userId="bed2dcdb-0600-4af8-b916-0a2dbad0de75" providerId="ADAL" clId="{D4721605-6275-4935-B74A-A9E4C71344DD}" dt="2022-01-10T10:12:19.176" v="481" actId="20577"/>
          <ac:spMkLst>
            <pc:docMk/>
            <pc:sldMk cId="3061187888" sldId="277"/>
            <ac:spMk id="3" creationId="{B985AE26-E185-4C4C-B4E5-ED562C824B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37E0-6D6D-44AC-91E1-668C6A42F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632A5-9192-494D-828F-97A7302D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0260B-C55C-4D35-9649-7A52C141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F97EA-8FF7-4236-88AA-8D9B9E7E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92736-381E-47ED-9509-8454238F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6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A92-6617-4DA3-AA47-193248B9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CE07-BFC1-4415-B27B-717FFEC12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F92E9-43BE-4565-8791-6B6EEB8A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72471-C1AB-44B1-8861-9F66E67C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7CA64-0B18-4BEC-A5DC-089F0FCC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48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62564-2FA8-4539-8240-A69F079BB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2ABF4-288D-4AED-9420-C4F41EE52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5F2F9-D96A-41F3-ADAB-D493E4A6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B104-3E38-47C0-87FF-E456120D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C907A-5F3B-4132-B8EE-89181C41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E06A-D9D6-40C4-957D-991C3F0D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5168-E652-48F9-88F7-66BEC5466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68A7-DE86-4B93-B15F-D2938BB3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ED74C-B38F-43A0-98EA-518FD3CA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A86D8-76B5-486C-B960-0E01B025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05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049D-7138-4D31-9527-A2B733CB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E809-7378-430E-BF0A-E282AFEC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312D-EBCA-4A4F-806B-7182E6F9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36A3C-6010-412A-A4BB-5D2B808B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0527-BC3A-497D-9D6C-8A81634B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15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062F-BD05-4E5F-8E2B-2287BCA2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BC2E-9328-4BB1-B5C0-4C9279F53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0720B-CC07-4CCC-B59B-1C8D8DDA1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029A6-EDB8-4252-AD79-9A96BF6F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9BD6A-D7F9-465C-9C60-998150CE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B1049-AF78-4FB7-8D36-7267120D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61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9DC2-D649-4600-9443-21133B16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3A752-5DB0-4501-B885-474C7DA7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34AE1-C6F3-41BC-AEDB-EBAA6DA21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108F4-5D29-4056-B65F-2B77A2709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E05F9-18D8-4834-9A9B-60502CC8B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E974-820A-4B01-BF7D-802FBC91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315D2-6138-47CC-86B0-26A24E4B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67BAB-79DD-4C55-B9AC-37533852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77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A206-3B3F-46BB-87DD-AAB3200F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8EC38-55A9-4FD9-A46B-827601F4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DFB0B-15BD-4E12-9731-F6D160B0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90C2B-37C2-4B4F-A267-6734B3ED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50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E781B-D72B-4606-ADA3-96CFC19D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40D6F-4FE1-4FD3-BCB6-3EEC9C4C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A0CA6-C40C-4B68-93F4-DFED575A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7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3BF7-9EE8-4236-AE2C-7146092F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16DC-82DC-4C50-9374-A3ACE4BF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E9033-C291-4F98-8A74-30D9C942B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CD11D-1C13-419A-93A8-DF56D97C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DCA8A-7972-48CD-B9A3-5C247BE3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D5540-2A06-403C-A4E9-CF636085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6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2ABE-F2B3-4E8E-AC7C-A1DD423E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DA09F-21EE-46AF-981B-212559F79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1F34E-F1C1-42E3-B713-301B53005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EBF8-80B8-42FE-B728-6EB91182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21C0E-E909-47A1-8C5B-F13EB7DD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3086E-D53A-450D-93DC-8DBF361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45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E6895-0338-4ACC-8163-32106DBB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4F657-EFDF-45D7-B033-4DD11E464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F10E8-CEE5-4F35-A066-F907E8038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8626-8FA2-4C12-AF51-4B589CB84F39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746F9-D9A6-4A18-9003-0BE8EB8CF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939F0-4D7E-475C-B148-95E600E9E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2631-5450-4C0F-907E-F4FE99C6B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7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ssexvvu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youtu.be%2FIVI6s_mABRs&amp;data=04%7C01%7C%7C2628ad9ab86a41bfa44108d9a90e0dd4%7Ca8b4324f155c4215a0f17ed8cc9a992f%7C0%7C0%7C637726700094954117%7CUnknown%7CTWFpbGZsb3d8eyJWIjoiMC4wLjAwMDAiLCJQIjoiV2luMzIiLCJBTiI6Ik1haWwiLCJXVCI6Mn0%3D%7C3000&amp;sdata=l%2FTTQk4Yo0zLRnbwyLyi2IUKfdyiagc9oq4wQAYwWe4%3D&amp;reserved=0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eur02.safelinks.protection.outlook.com/?url=https%3A%2F%2Fyoutu.be%2FRum7wfxZfc4&amp;data=04%7C01%7C%7C2628ad9ab86a41bfa44108d9a90e0dd4%7Ca8b4324f155c4215a0f17ed8cc9a992f%7C0%7C0%7C637726700094964071%7CUnknown%7CTWFpbGZsb3d8eyJWIjoiMC4wLjAwMDAiLCJQIjoiV2luMzIiLCJBTiI6Ik1haWwiLCJXVCI6Mn0%3D%7C3000&amp;sdata=UThYVKOJsW9Ttr65f2YXuj8XkEkD9SnrMDVDvZrfxeM%3D&amp;reserve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xcountylines.co.uk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xcountylines.co.uk/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essexvvu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Communications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6" y="1744579"/>
            <a:ext cx="10533623" cy="43748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b="1" dirty="0"/>
              <a:t>Communications Update: January Ops Board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dirty="0"/>
              <a:t>This communications update looks at the communication activity delivered across the V&amp;V Partnership, where the activity mirrors the aims of the VVU and supports prevention messages around the priority themes of violence, drugs, knife crime and exploitation.</a:t>
            </a:r>
          </a:p>
          <a:p>
            <a:pPr marL="0" indent="0">
              <a:buNone/>
            </a:pPr>
            <a:r>
              <a:rPr lang="en-GB" sz="1600" dirty="0"/>
              <a:t>The update reflects the breadth of activity across Southend,  Essex and Thurrock and demonstrates the success of taking a partnership approach – be this through supporting, amplifying or sharing content across channels – to ensure more people across the county are aware of the issues we campaign against.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918AE-0A62-4F13-9EC5-4341EF1E8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323" y="328325"/>
            <a:ext cx="1955901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3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GB" dirty="0"/>
              <a:t>Reflecting on April to December 2021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Violence and Vulnerability Unit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Corporate piece on County Lines campaign: social media; PR, newsletters (supported by the partnership) (May)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Cuckooing awareness and education piece: website; training PR and case study use (May)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www.essexvvu.co.uk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website launch (June)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V&amp;V Community Safety Grant launch and awards made to successful groups: PR and social media (August)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Knife Angel visit (partnership): PR, social media, events (Sept)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Look closer partnership campaign: BTP, Children’s Society: social media, newsletter content (Nov)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Rerun of Going Country, Our County – young people social media campaign (Nov into Dec)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PR on government drug strategy; day of Hope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Joint PR activity with Essex Police: arrests, intensification weeks</a:t>
            </a:r>
          </a:p>
          <a:p>
            <a:r>
              <a:rPr lang="en-GB" sz="2000" dirty="0">
                <a:cs typeface="Arial" panose="020B0604020202020204" pitchFamily="34" charset="0"/>
              </a:rPr>
              <a:t>Merry </a:t>
            </a:r>
            <a:r>
              <a:rPr lang="en-GB" sz="2000" dirty="0" err="1">
                <a:cs typeface="Arial" panose="020B0604020202020204" pitchFamily="34" charset="0"/>
              </a:rPr>
              <a:t>Muletide</a:t>
            </a:r>
            <a:r>
              <a:rPr lang="en-GB" sz="2000" dirty="0">
                <a:cs typeface="Arial" panose="020B0604020202020204" pitchFamily="34" charset="0"/>
              </a:rPr>
              <a:t>.  Southend on Sea created campaign aimed at recreational drug users. Asking people to consider where their “party” drugs have come from. V&amp;V Partnership piece </a:t>
            </a:r>
          </a:p>
          <a:p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D612E-AB25-4B49-A544-824B7E9F3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048" y="1870584"/>
            <a:ext cx="2082019" cy="1388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30E2-17A6-43D5-9D7B-D8E3609025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732" y="3419454"/>
            <a:ext cx="2082195" cy="1388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CC4A7-3FFA-4385-820D-1AFC04DA5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2603" y="4983229"/>
            <a:ext cx="1961717" cy="135817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FC7E0DD-0EFF-4A2D-A534-F15BC1D006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413" y="321714"/>
            <a:ext cx="2365362" cy="13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5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GB" dirty="0"/>
              <a:t>Reflecting on April to December 2021  </a:t>
            </a:r>
          </a:p>
        </p:txBody>
      </p:sp>
      <p:pic>
        <p:nvPicPr>
          <p:cNvPr id="19" name="Picture 18" descr="A picture containing weapon, tool&#10;&#10;Description automatically generated">
            <a:extLst>
              <a:ext uri="{FF2B5EF4-FFF2-40B4-BE49-F238E27FC236}">
                <a16:creationId xmlns:a16="http://schemas.microsoft.com/office/drawing/2014/main" id="{145F0939-845B-402B-8C36-AF230C23E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643" y="321721"/>
            <a:ext cx="3676837" cy="13880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Essex Police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 Sc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eptre Week of Action: Comms around lines dismantled and people safeguarded (April)</a:t>
            </a:r>
          </a:p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Cuckooing training and awareness campaign: over 400 professionals trained, case study news items (May)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Operation Grip; hot spot policing: PR (Sept)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 Raptor: six month round up (Aug) plus localised coverage of successful operations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County Lines Intensification Week: PR on results: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arrests, £180k in cash, 6kg drugs seized. 13 County Lines disrupted (Oct)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C0D612E-AB25-4B49-A544-824B7E9F3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203" y="1870584"/>
            <a:ext cx="2489709" cy="1388013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CD4A30E2-17A6-43D5-9D7B-D8E3609025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041" y="3419454"/>
            <a:ext cx="2467578" cy="1388013"/>
          </a:xfrm>
          <a:prstGeom prst="rect">
            <a:avLst/>
          </a:prstGeom>
        </p:spPr>
      </p:pic>
      <p:pic>
        <p:nvPicPr>
          <p:cNvPr id="9" name="Picture 8" descr="A person shaking hands with police officers&#10;&#10;Description automatically generated with medium confidence">
            <a:extLst>
              <a:ext uri="{FF2B5EF4-FFF2-40B4-BE49-F238E27FC236}">
                <a16:creationId xmlns:a16="http://schemas.microsoft.com/office/drawing/2014/main" id="{0F5CC4A7-3FFA-4385-820D-1AFC04DA5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845" y="4983229"/>
            <a:ext cx="2208420" cy="13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GB" dirty="0"/>
              <a:t>Reflecting on April to December 2021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5F0939-845B-402B-8C36-AF230C23E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911" y="321721"/>
            <a:ext cx="1948301" cy="13880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32015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Police, Fire and Crime Commissioner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400" dirty="0">
                <a:latin typeface="Calibri" panose="020F0502020204030204" pitchFamily="34" charset="0"/>
                <a:ea typeface="Times New Roman" panose="02020603050405020304" pitchFamily="18" charset="0"/>
              </a:rPr>
              <a:t>Launch of Police and Crime Plan including commitment to reducing drug driven violence (November)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White Ribbon Day: SETDAB 16 days of action (November)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 involveme</a:t>
            </a:r>
            <a:r>
              <a:rPr lang="en-GB" sz="3400" dirty="0">
                <a:latin typeface="Calibri" panose="020F0502020204030204" pitchFamily="34" charset="0"/>
                <a:ea typeface="Times New Roman" panose="02020603050405020304" pitchFamily="18" charset="0"/>
              </a:rPr>
              <a:t>nt in: The Knife Angel visit, safer streets funding, safety for women, VVU grant schemes, surge funding, hot spot policing </a:t>
            </a:r>
            <a:endParaRPr lang="en-GB" sz="3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Southen</a:t>
            </a:r>
            <a:r>
              <a:rPr lang="en-GB" sz="3400" b="1" dirty="0">
                <a:latin typeface="Calibri" panose="020F0502020204030204" pitchFamily="34" charset="0"/>
                <a:ea typeface="Calibri" panose="020F0502020204030204" pitchFamily="34" charset="0"/>
              </a:rPr>
              <a:t>d-on-Sea Borough Council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#SeeTheSigns campaign: o</a:t>
            </a:r>
            <a:r>
              <a:rPr lang="en-GB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 18k organic video views; 31k paid for video views; 172k impressions from 17 social media posts; 3,669 click throughs to </a:t>
            </a:r>
            <a:r>
              <a:rPr lang="en-GB" sz="3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SeeTheSigns</a:t>
            </a:r>
            <a:r>
              <a:rPr lang="en-GB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website from the social media adverts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White Ribbon SETBAB 16 days of action (November)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Safe to play safeguarding campaign – keeping those involved in sport safe (May)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400" dirty="0">
                <a:latin typeface="Calibri" panose="020F0502020204030204" pitchFamily="34" charset="0"/>
                <a:ea typeface="Times New Roman" panose="02020603050405020304" pitchFamily="18" charset="0"/>
              </a:rPr>
              <a:t>Merry </a:t>
            </a:r>
            <a:r>
              <a:rPr lang="en-GB" sz="3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Muletide</a:t>
            </a:r>
            <a:r>
              <a:rPr lang="en-GB" sz="3400" dirty="0">
                <a:latin typeface="Calibri" panose="020F0502020204030204" pitchFamily="34" charset="0"/>
                <a:ea typeface="Times New Roman" panose="02020603050405020304" pitchFamily="18" charset="0"/>
              </a:rPr>
              <a:t> (Dec)</a:t>
            </a:r>
            <a:endParaRPr lang="en-GB" sz="3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D612E-AB25-4B49-A544-824B7E9F3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7012" y="1870584"/>
            <a:ext cx="1902091" cy="1388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30E2-17A6-43D5-9D7B-D8E3609025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511" y="3419454"/>
            <a:ext cx="1120583" cy="1388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CC4A7-3FFA-4385-820D-1AFC04DA5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687" y="4983229"/>
            <a:ext cx="1358178" cy="13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GB" dirty="0"/>
              <a:t>Reflecting on April to December 2021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5F0939-845B-402B-8C36-AF230C23E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911" y="467764"/>
            <a:ext cx="1948301" cy="10959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32015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Essex County Council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Launch of Safety Advisory Group (April)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White Ribbon Day  SETDAB 16 days of action (November)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Levelling up agenda: commitments for children and families including family resilience, safety, outcomes for vulnerable children and addressing inequalities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Thurrock Council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Violence and Vulnerability Task and Finish Communications Group created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Launch of Safer Street scheme in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Grays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(August)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C17 gang prevention and enforcement work</a:t>
            </a:r>
          </a:p>
          <a:p>
            <a:pPr marL="0" lv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D612E-AB25-4B49-A544-824B7E9F3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7264" y="1956413"/>
            <a:ext cx="1902091" cy="1069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30E2-17A6-43D5-9D7B-D8E3609025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446" y="3428761"/>
            <a:ext cx="2013420" cy="1037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CC4A7-3FFA-4385-820D-1AFC04DA5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356" y="4869058"/>
            <a:ext cx="1231993" cy="14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5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GB" dirty="0"/>
              <a:t>Reflecting on April to December 2021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5F0939-845B-402B-8C36-AF230C23E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1449" y="453696"/>
            <a:ext cx="1461225" cy="10959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6491068" cy="44716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Safeguarding Children Boards (SCB)</a:t>
            </a:r>
          </a:p>
          <a:p>
            <a:endParaRPr lang="en-GB" sz="5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SCB Operation Henderson: 1-7 June 2021  </a:t>
            </a:r>
            <a:r>
              <a:rPr lang="en-GB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(Multi-agency across SET)  Targeted campaign to raise awareness of exploited and missing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Around 200,000 reach/impressions across social media</a:t>
            </a:r>
            <a:endParaRPr lang="en-GB" sz="5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 of 976 face-face engagements including young people (667), adult passengers (195) and train station staff, taxi drivers and 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Businesses provided with posters; discussions held about how to spot signs of exploitation and missing children.</a:t>
            </a:r>
            <a:endParaRPr lang="en-GB" sz="5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Taxi drivers and operators  provided with leaflet outlining signs of sexual and criminal exploitation and how to report suspected activity to Police and </a:t>
            </a:r>
            <a:r>
              <a:rPr lang="en-GB" sz="5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Crimestoppers</a:t>
            </a: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5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Train station staff given information about the SET exploitation e-learning tool.</a:t>
            </a:r>
            <a:endParaRPr lang="en-GB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Online Exploitation 12-18 July 2021 </a:t>
            </a:r>
            <a:r>
              <a:rPr lang="en-GB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(quarterly social media awareness campaign)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Reach/impressions on social media across the partnership: 326,546</a:t>
            </a:r>
            <a:endParaRPr lang="en-GB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Facebook Lives by The 2 Johns and Brook Essex were watched by more than 4000 people; 164 views of videos and 220 podcast downloads</a:t>
            </a:r>
            <a:endParaRPr lang="en-GB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VVU videos </a:t>
            </a:r>
            <a:r>
              <a:rPr lang="en-GB" sz="5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Gaming Chat</a:t>
            </a: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had 122 views </a:t>
            </a:r>
            <a:r>
              <a:rPr lang="en-GB" sz="5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new tech safe</a:t>
            </a:r>
            <a:r>
              <a:rPr lang="en-GB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has 224 views to date.</a:t>
            </a:r>
            <a:endParaRPr lang="en-GB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D612E-AB25-4B49-A544-824B7E9F39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7264" y="1992077"/>
            <a:ext cx="1902091" cy="998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30E2-17A6-43D5-9D7B-D8E3609025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758" y="3360329"/>
            <a:ext cx="1902090" cy="1289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CC4A7-3FFA-4385-820D-1AFC04DA55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598" y="4904721"/>
            <a:ext cx="1902089" cy="14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50058" cy="1325563"/>
          </a:xfrm>
        </p:spPr>
        <p:txBody>
          <a:bodyPr>
            <a:normAutofit/>
          </a:bodyPr>
          <a:lstStyle/>
          <a:p>
            <a:r>
              <a:rPr lang="en-GB" dirty="0"/>
              <a:t>County Lines campaign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5F0939-845B-402B-8C36-AF230C23E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902" y="526713"/>
            <a:ext cx="1872901" cy="10535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938"/>
            <a:ext cx="6462932" cy="4676937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endParaRPr lang="en-GB" sz="40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>
                <a:effectLst/>
                <a:ea typeface="Calibri" panose="020F0502020204030204" pitchFamily="34" charset="0"/>
              </a:rPr>
              <a:t>5 short films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>
                <a:effectLst/>
                <a:ea typeface="Calibri" panose="020F0502020204030204" pitchFamily="34" charset="0"/>
              </a:rPr>
              <a:t>Used the real-life experience of Essex young people </a:t>
            </a:r>
            <a:r>
              <a:rPr lang="en-GB" sz="400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>
                <a:effectLst/>
                <a:ea typeface="Calibri" panose="020F0502020204030204" pitchFamily="34" charset="0"/>
              </a:rPr>
              <a:t>Signposted to </a:t>
            </a:r>
            <a:r>
              <a:rPr lang="en-GB" sz="4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www.essexcountylines.co.uk</a:t>
            </a:r>
            <a:endParaRPr lang="en-GB" sz="4000" u="sng" dirty="0">
              <a:solidFill>
                <a:srgbClr val="0000FF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40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>
                <a:effectLst/>
                <a:ea typeface="Calibri" panose="020F0502020204030204" pitchFamily="34" charset="0"/>
              </a:rPr>
              <a:t>Pre and post research </a:t>
            </a:r>
            <a:r>
              <a:rPr lang="en-US" sz="4000" kern="1200" dirty="0">
                <a:effectLst/>
                <a:ea typeface="Times New Roman" panose="02020603050405020304" pitchFamily="18" charset="0"/>
              </a:rPr>
              <a:t>(in Essex schools) measuring young people’s awareness of county lines.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000" dirty="0">
                <a:effectLst/>
                <a:ea typeface="Calibri" panose="020F0502020204030204" pitchFamily="34" charset="0"/>
              </a:rPr>
              <a:t>advertising was seen by 30% of all 11–16-year-olds in Essex (most campaigns running on Facebook achieve between 4-17% recall rate)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GB" sz="40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35% of all surveyed said the ad made them want to learn more about County Lines</a:t>
            </a:r>
            <a:endParaRPr lang="en-GB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GB" sz="40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41% of all surveyed said the ad taught them something they didn’t know</a:t>
            </a:r>
            <a:endParaRPr lang="en-GB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GB" sz="40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34% of all surveyed said the ad was interesting, they wanted to know what happens next</a:t>
            </a:r>
            <a:endParaRPr lang="en-GB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000" dirty="0">
                <a:ea typeface="Calibri" panose="020F0502020204030204" pitchFamily="34" charset="0"/>
              </a:rPr>
              <a:t>Across the whole campaign the adverts received 2,444,894 impressions (appearances on social media feeds), with 593,724 views - a 24% view rate.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000" dirty="0">
                <a:solidFill>
                  <a:srgbClr val="0070C0"/>
                </a:solidFill>
                <a:ea typeface="Calibri" panose="020F0502020204030204" pitchFamily="34" charset="0"/>
              </a:rPr>
              <a:t>Learning informed the execution of the November rerun of the campaign.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D612E-AB25-4B49-A544-824B7E9F3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7316" y="1815938"/>
            <a:ext cx="2048613" cy="1152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30E2-17A6-43D5-9D7B-D8E360902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006" y="3244921"/>
            <a:ext cx="1613570" cy="1613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CC4A7-3FFA-4385-820D-1AFC04DA55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0803" y="5200136"/>
            <a:ext cx="1426566" cy="14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D6840-8781-41C6-ABB0-8225A0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50058" cy="1325563"/>
          </a:xfrm>
        </p:spPr>
        <p:txBody>
          <a:bodyPr>
            <a:norm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Future V&amp;V activity January to March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5F0939-845B-402B-8C36-AF230C23E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902" y="566946"/>
            <a:ext cx="1872901" cy="973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AE26-E185-4C4C-B4E5-ED562C82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938"/>
            <a:ext cx="6189849" cy="45254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Just completed the rerun of County Lines campaign – new creative based on existing assets; trialling radio ads and Spotify; current status shows Snapchat performing well, long play video up to 14.3k views (up from approx. 1.5K)  6,139 new visits to </a:t>
            </a:r>
            <a:r>
              <a:rPr lang="en-GB" sz="1400" dirty="0">
                <a:cs typeface="Arial" panose="020B0604020202020204" pitchFamily="34" charset="0"/>
                <a:hlinkClick r:id="rId3"/>
              </a:rPr>
              <a:t>www.essexcountylines.co.uk</a:t>
            </a:r>
            <a:r>
              <a:rPr lang="en-GB" sz="1400" dirty="0">
                <a:cs typeface="Arial" panose="020B0604020202020204" pitchFamily="34" charset="0"/>
              </a:rPr>
              <a:t> (previous execution was 2,437) (Dec)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Knife crime awareness campaign; target audience to be parents (TBC) quotes received from market research company for benchmarking and evaluating; research scheduled with Essex Citizen Panel. Also VVU managed survey (on Smart Survey) duplicating citizen panel. Partnership piece (by April 2022)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Production of four films to showcase VVU work – for promotional purposes and web content: Fearless Futures / Knife Crime Model; Training and Development; Detached youth work; localities projects (to be completed by end March 2022)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Production of Comms Strategy for 2022 / 23 (linked to planning by Ops Board) (currently in draft form)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Support for PFCC Countywide conference (now pushed back to May 2022)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Annual Report (Mar 2022)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Develop and expand the content on </a:t>
            </a:r>
            <a:r>
              <a:rPr lang="en-GB" sz="1400" dirty="0">
                <a:cs typeface="Arial" panose="020B0604020202020204" pitchFamily="34" charset="0"/>
                <a:hlinkClick r:id="rId4"/>
              </a:rPr>
              <a:t>www.essexvvu.co.uk</a:t>
            </a:r>
            <a:r>
              <a:rPr lang="en-GB" sz="1400" dirty="0">
                <a:cs typeface="Arial" panose="020B0604020202020204" pitchFamily="34" charset="0"/>
              </a:rPr>
              <a:t> (ongoing)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cs typeface="Arial" panose="020B0604020202020204" pitchFamily="34" charset="0"/>
              </a:rPr>
              <a:t>Proactive PR opportunities: grant allocations; funding announcements; joint operational activity; localities work; etc (ongoing)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D612E-AB25-4B49-A544-824B7E9F39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62383" y="1533890"/>
            <a:ext cx="1409368" cy="19734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30E2-17A6-43D5-9D7B-D8E3609025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2603" y="3428761"/>
            <a:ext cx="1973467" cy="148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CC4A7-3FFA-4385-820D-1AFC04DA55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4576" y="5094550"/>
            <a:ext cx="1172277" cy="15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8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1183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Communications Update </vt:lpstr>
      <vt:lpstr>Reflecting on April to December 2021  </vt:lpstr>
      <vt:lpstr>Reflecting on April to December 2021  </vt:lpstr>
      <vt:lpstr>Reflecting on April to December 2021  </vt:lpstr>
      <vt:lpstr>Reflecting on April to December 2021  </vt:lpstr>
      <vt:lpstr>Reflecting on April to December 2021  </vt:lpstr>
      <vt:lpstr>County Lines campaign</vt:lpstr>
      <vt:lpstr>Future V&amp;V activity January to March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Canning - Senior External Communications Adviser</dc:creator>
  <cp:lastModifiedBy>Katie Canning - Senior External Communications Adviser</cp:lastModifiedBy>
  <cp:revision>33</cp:revision>
  <dcterms:created xsi:type="dcterms:W3CDTF">2021-05-13T15:23:17Z</dcterms:created>
  <dcterms:modified xsi:type="dcterms:W3CDTF">2022-01-10T10:12:45Z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716d1d-13e1-4569-9dd0-bef6621415c1_Enabled">
    <vt:lpwstr>True</vt:lpwstr>
  </property>
  <property fmtid="{D5CDD505-2E9C-101B-9397-08002B2CF9AE}" pid="3" name="MSIP_Label_8f716d1d-13e1-4569-9dd0-bef6621415c1_SiteId">
    <vt:lpwstr>f31b07f0-9cf9-40db-964d-6ff986a97e3d</vt:lpwstr>
  </property>
  <property fmtid="{D5CDD505-2E9C-101B-9397-08002B2CF9AE}" pid="4" name="MSIP_Label_8f716d1d-13e1-4569-9dd0-bef6621415c1_Owner">
    <vt:lpwstr>Samantha.Grant@essex.police.uk</vt:lpwstr>
  </property>
  <property fmtid="{D5CDD505-2E9C-101B-9397-08002B2CF9AE}" pid="5" name="MSIP_Label_8f716d1d-13e1-4569-9dd0-bef6621415c1_SetDate">
    <vt:lpwstr>2021-09-10T13:15:08.8011649Z</vt:lpwstr>
  </property>
  <property fmtid="{D5CDD505-2E9C-101B-9397-08002B2CF9AE}" pid="6" name="MSIP_Label_8f716d1d-13e1-4569-9dd0-bef6621415c1_Name">
    <vt:lpwstr>OFFICIAL</vt:lpwstr>
  </property>
  <property fmtid="{D5CDD505-2E9C-101B-9397-08002B2CF9AE}" pid="7" name="MSIP_Label_8f716d1d-13e1-4569-9dd0-bef6621415c1_Application">
    <vt:lpwstr>Microsoft Azure Information Protection</vt:lpwstr>
  </property>
  <property fmtid="{D5CDD505-2E9C-101B-9397-08002B2CF9AE}" pid="8" name="MSIP_Label_8f716d1d-13e1-4569-9dd0-bef6621415c1_ActionId">
    <vt:lpwstr>612b5788-d0e1-42bf-86f3-62fac89d1938</vt:lpwstr>
  </property>
  <property fmtid="{D5CDD505-2E9C-101B-9397-08002B2CF9AE}" pid="9" name="MSIP_Label_8f716d1d-13e1-4569-9dd0-bef6621415c1_Extended_MSFT_Method">
    <vt:lpwstr>Automatic</vt:lpwstr>
  </property>
  <property fmtid="{D5CDD505-2E9C-101B-9397-08002B2CF9AE}" pid="10" name="MSIP_Label_39d8be9e-c8d9-4b9c-bd40-2c27cc7ea2e6_Enabled">
    <vt:lpwstr>True</vt:lpwstr>
  </property>
  <property fmtid="{D5CDD505-2E9C-101B-9397-08002B2CF9AE}" pid="11" name="MSIP_Label_39d8be9e-c8d9-4b9c-bd40-2c27cc7ea2e6_SiteId">
    <vt:lpwstr>a8b4324f-155c-4215-a0f1-7ed8cc9a992f</vt:lpwstr>
  </property>
  <property fmtid="{D5CDD505-2E9C-101B-9397-08002B2CF9AE}" pid="12" name="MSIP_Label_39d8be9e-c8d9-4b9c-bd40-2c27cc7ea2e6_SetDate">
    <vt:lpwstr>2021-05-13T16:22:15Z</vt:lpwstr>
  </property>
  <property fmtid="{D5CDD505-2E9C-101B-9397-08002B2CF9AE}" pid="13" name="MSIP_Label_39d8be9e-c8d9-4b9c-bd40-2c27cc7ea2e6_Name">
    <vt:lpwstr>39d8be9e-c8d9-4b9c-bd40-2c27cc7ea2e6</vt:lpwstr>
  </property>
  <property fmtid="{D5CDD505-2E9C-101B-9397-08002B2CF9AE}" pid="14" name="MSIP_Label_39d8be9e-c8d9-4b9c-bd40-2c27cc7ea2e6_ActionId">
    <vt:lpwstr>a75ad264-eadc-46e9-ac2c-0000a798000b</vt:lpwstr>
  </property>
  <property fmtid="{D5CDD505-2E9C-101B-9397-08002B2CF9AE}" pid="15" name="MSIP_Label_39d8be9e-c8d9-4b9c-bd40-2c27cc7ea2e6_Extended_MSFT_Method">
    <vt:lpwstr>Automatic</vt:lpwstr>
  </property>
  <property fmtid="{D5CDD505-2E9C-101B-9397-08002B2CF9AE}" pid="16" name="Sensitivity">
    <vt:lpwstr>OFFICIAL 39d8be9e-c8d9-4b9c-bd40-2c27cc7ea2e6</vt:lpwstr>
  </property>
</Properties>
</file>